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1" r:id="rId6"/>
  </p:sldMasterIdLst>
  <p:notesMasterIdLst>
    <p:notesMasterId r:id="rId16"/>
  </p:notesMasterIdLst>
  <p:handoutMasterIdLst>
    <p:handoutMasterId r:id="rId17"/>
  </p:handoutMasterIdLst>
  <p:sldIdLst>
    <p:sldId id="265" r:id="rId7"/>
    <p:sldId id="271" r:id="rId8"/>
    <p:sldId id="272" r:id="rId9"/>
    <p:sldId id="273" r:id="rId10"/>
    <p:sldId id="274" r:id="rId11"/>
    <p:sldId id="27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2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4425E-8A83-45E7-A1EE-53A0D413D335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D4CB-16D1-43FB-B23C-BFC11A63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8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2DC7D-16FC-0B49-AFF6-2C153DBFAE5B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C3014-C289-F944-8B73-F3F952471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4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</a:rPr>
              <a:t>Trainer Note: </a:t>
            </a:r>
            <a:r>
              <a:rPr lang="en-US" dirty="0" smtClean="0">
                <a:latin typeface="Arial" pitchFamily="34" charset="0"/>
              </a:rPr>
              <a:t>Display this slide on the screen when groups are working in the MPA exercise so they have the definitions as reference.  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EE6B-29D1-430C-8AE6-8DE86C7EBB2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3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EE6B-29D1-430C-8AE6-8DE86C7EB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1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EE6B-29D1-430C-8AE6-8DE86C7EB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4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EE6B-29D1-430C-8AE6-8DE86C7EB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EE6B-29D1-430C-8AE6-8DE86C7EBB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50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EE6B-29D1-430C-8AE6-8DE86C7EB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3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EE6B-29D1-430C-8AE6-8DE86C7EBB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5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EE6B-29D1-430C-8AE6-8DE86C7EBB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0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EE6B-29D1-430C-8AE6-8DE86C7EBB2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1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44AB1-5B49-624B-B2F9-7A10606806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904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84F3DE-50ED-4146-AD8C-80E30927BD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60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657C44-6442-DB47-9F8E-314EE8EFB0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311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0D4303-28B6-744F-93ED-C83A330E0E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88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0D3E10-4C7E-C14F-827D-ACD18FBCB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60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34ED7F-0981-2449-A5F0-92CB83E0F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0203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DAAA4B-803E-A04D-9F71-F7A97FAD65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874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9A2426-FA21-A54B-B75A-173AA05E1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635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2B1B51-968A-DD43-BA17-EA2E8CD4E3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57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E9A506-8779-F041-85BF-8295B23E94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532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BBF750-21B2-834E-85F6-756777B73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291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9F0DCD-563E-D140-BE9A-7BCBE4C2B4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261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4FEC87-9768-3B41-8EB3-E9983CC3C1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583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7679EE-165C-5947-8C42-C3A3E17FF4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1530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06D9DD-E9E6-A54D-A6FF-71C370F68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9928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B4A73D-AFE5-FB46-9ADF-A609BB57BD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283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2C7DC3-E42D-794E-93F7-C04585BD81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3385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EC9C7F-69EC-5842-9427-5C6E2AE1B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179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899FF5-52A7-1643-8C2F-97CB7E00A8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036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7B7F55-7428-D940-B528-1E7A8A415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01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ADBBB7-C384-DA40-8488-2CDEE07C8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211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50F24-FC76-2342-9468-673DF33E1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192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22C185-35EB-2A4F-BDFE-006ADF562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05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F8371-AA5B-2C4B-9393-815A6D31F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674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BDFA9A-3F6E-4D4C-BEF6-2FD7B3381C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668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3EFC68-7822-BF4A-B05B-0EA73A8007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5530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5052F5-8FBE-D74C-A2AF-B4E8EB74AE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449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9A1A87-9859-7F47-B6F8-31082BE74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881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684B4-9573-B649-8C77-2F606FD86B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479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D68D1A-64CE-7445-A76C-F447B26E28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39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F782EC-3560-6840-9857-6C1961BB11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0140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454AE6-CE36-BE4C-AEA3-7C85870403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721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8268AF-B567-454F-82CF-93F782B01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8745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059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01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189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999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08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536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18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9330" b="11722"/>
          <a:stretch/>
        </p:blipFill>
        <p:spPr>
          <a:xfrm>
            <a:off x="0" y="-1"/>
            <a:ext cx="6815993" cy="6858001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 smtClean="0">
                <a:solidFill>
                  <a:srgbClr val="55565A"/>
                </a:solidFill>
                <a:latin typeface="Corbel" panose="020B0503020204020204" pitchFamily="34" charset="0"/>
                <a:cs typeface="Gotham Book" pitchFamily="50" charset="0"/>
              </a:rPr>
              <a:t>©EMERGENETICS, LLC</a:t>
            </a:r>
          </a:p>
        </p:txBody>
      </p:sp>
    </p:spTree>
    <p:extLst>
      <p:ext uri="{BB962C8B-B14F-4D97-AF65-F5344CB8AC3E}">
        <p14:creationId xmlns:p14="http://schemas.microsoft.com/office/powerpoint/2010/main" val="403077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199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630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1802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7485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3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45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731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3438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2001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643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90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9330" b="11722"/>
          <a:stretch/>
        </p:blipFill>
        <p:spPr>
          <a:xfrm>
            <a:off x="0" y="-1"/>
            <a:ext cx="6815993" cy="6858001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 smtClean="0">
                <a:solidFill>
                  <a:srgbClr val="55565A"/>
                </a:solidFill>
                <a:latin typeface="Corbel" panose="020B0503020204020204" pitchFamily="34" charset="0"/>
                <a:cs typeface="Gotham Book" pitchFamily="50" charset="0"/>
              </a:rPr>
              <a:t>©EMERGENETICS, LLC</a:t>
            </a:r>
          </a:p>
        </p:txBody>
      </p:sp>
    </p:spTree>
    <p:extLst>
      <p:ext uri="{BB962C8B-B14F-4D97-AF65-F5344CB8AC3E}">
        <p14:creationId xmlns:p14="http://schemas.microsoft.com/office/powerpoint/2010/main" val="225054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861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099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0142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4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F15A-0E69-4C8C-83B2-4D74F5A22AB7}" type="datetimeFigureOut">
              <a:rPr lang="en-US" smtClean="0"/>
              <a:pPr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B7A9-8240-4BCA-B5BB-DB07DC5E8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text styles</a:t>
            </a:r>
          </a:p>
          <a:p>
            <a:pPr lvl="1"/>
            <a:r>
              <a:rPr lang="en-US">
                <a:sym typeface="Times" charset="0"/>
              </a:rPr>
              <a:t>Second level</a:t>
            </a:r>
          </a:p>
          <a:p>
            <a:pPr lvl="2"/>
            <a:r>
              <a:rPr lang="en-US">
                <a:sym typeface="Times" charset="0"/>
              </a:rPr>
              <a:t>Third level</a:t>
            </a:r>
          </a:p>
          <a:p>
            <a:pPr lvl="3"/>
            <a:r>
              <a:rPr lang="en-US">
                <a:sym typeface="Times" charset="0"/>
              </a:rPr>
              <a:t>Fourth level</a:t>
            </a:r>
          </a:p>
          <a:p>
            <a:pPr lvl="4"/>
            <a:r>
              <a:rPr lang="en-US">
                <a:sym typeface="Times" charset="0"/>
              </a:rPr>
              <a:t>Fifth level</a:t>
            </a:r>
          </a:p>
        </p:txBody>
      </p:sp>
      <p:sp>
        <p:nvSpPr>
          <p:cNvPr id="532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78800" y="6388100"/>
            <a:ext cx="292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ＭＳ Ｐゴシック" charset="0"/>
                <a:cs typeface="Times" charset="0"/>
                <a:sym typeface="Time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E5C42D-0D66-C045-943C-BE76276C4C9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marL="1984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+mj-lt"/>
          <a:ea typeface="+mj-ea"/>
          <a:cs typeface="+mj-cs"/>
          <a:sym typeface="Times" charset="0"/>
        </a:defRPr>
      </a:lvl1pPr>
      <a:lvl2pPr marL="1984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2pPr>
      <a:lvl3pPr marL="1984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3pPr>
      <a:lvl4pPr marL="1984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4pPr>
      <a:lvl5pPr marL="1984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5pPr>
      <a:lvl6pPr marL="6556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11128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5700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20272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1pPr>
      <a:lvl2pPr marL="514350" indent="-285750" algn="l" rtl="0" fontAlgn="base">
        <a:spcBef>
          <a:spcPts val="700"/>
        </a:spcBef>
        <a:spcAft>
          <a:spcPct val="0"/>
        </a:spcAft>
        <a:buClr>
          <a:srgbClr val="FFFFFF"/>
        </a:buClr>
        <a:buSzPct val="100000"/>
        <a:buFont typeface="Times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2pPr>
      <a:lvl3pPr marL="914400" indent="-228600" algn="l" rtl="0" fontAlgn="base">
        <a:spcBef>
          <a:spcPts val="600"/>
        </a:spcBef>
        <a:spcAft>
          <a:spcPct val="0"/>
        </a:spcAft>
        <a:buClr>
          <a:srgbClr val="FFFFFF"/>
        </a:buClr>
        <a:buSzPct val="100000"/>
        <a:buFont typeface="Times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3pPr>
      <a:lvl4pPr marL="13716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4pPr>
      <a:lvl5pPr marL="18288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5pPr>
      <a:lvl6pPr marL="22860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6pPr>
      <a:lvl7pPr marL="27432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7pPr>
      <a:lvl8pPr marL="32004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8pPr>
      <a:lvl9pPr marL="36576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78800" y="6388100"/>
            <a:ext cx="292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ＭＳ Ｐゴシック" charset="0"/>
                <a:cs typeface="Times" charset="0"/>
                <a:sym typeface="Time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A094E0-A95B-764E-AF95-0E83D8438F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hdr="0" ftr="0" dt="0"/>
  <p:txStyles>
    <p:titleStyle>
      <a:lvl1pPr marL="1984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+mj-lt"/>
          <a:ea typeface="+mj-ea"/>
          <a:cs typeface="+mj-cs"/>
          <a:sym typeface="Times" charset="0"/>
        </a:defRPr>
      </a:lvl1pPr>
      <a:lvl2pPr marL="1984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2pPr>
      <a:lvl3pPr marL="1984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3pPr>
      <a:lvl4pPr marL="1984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4pPr>
      <a:lvl5pPr marL="1984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5pPr>
      <a:lvl6pPr marL="6556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11128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5700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2027238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541338" indent="-342900" algn="l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1pPr>
      <a:lvl2pPr marL="941388" indent="-285750" algn="l" rtl="0" fontAlgn="base">
        <a:spcBef>
          <a:spcPts val="700"/>
        </a:spcBef>
        <a:spcAft>
          <a:spcPct val="0"/>
        </a:spcAft>
        <a:buClr>
          <a:srgbClr val="FFFFFF"/>
        </a:buClr>
        <a:buSzPct val="100000"/>
        <a:buFont typeface="Times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2pPr>
      <a:lvl3pPr marL="1341438" indent="-228600" algn="l" rtl="0" fontAlgn="base">
        <a:spcBef>
          <a:spcPts val="600"/>
        </a:spcBef>
        <a:spcAft>
          <a:spcPct val="0"/>
        </a:spcAft>
        <a:buClr>
          <a:srgbClr val="FFFFFF"/>
        </a:buClr>
        <a:buSzPct val="100000"/>
        <a:buFont typeface="Times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3pPr>
      <a:lvl4pPr marL="1798638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4pPr>
      <a:lvl5pPr marL="2255838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5pPr>
      <a:lvl6pPr marL="2713038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6pPr>
      <a:lvl7pPr marL="3170238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7pPr>
      <a:lvl8pPr marL="3627438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8pPr>
      <a:lvl9pPr marL="4084638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imes" charset="0"/>
              </a:rPr>
              <a:t>Click to edit Master text styles</a:t>
            </a:r>
          </a:p>
          <a:p>
            <a:pPr lvl="1"/>
            <a:r>
              <a:rPr lang="en-US">
                <a:sym typeface="Times" charset="0"/>
              </a:rPr>
              <a:t>Second level</a:t>
            </a:r>
          </a:p>
          <a:p>
            <a:pPr lvl="2"/>
            <a:r>
              <a:rPr lang="en-US">
                <a:sym typeface="Times" charset="0"/>
              </a:rPr>
              <a:t>Third level</a:t>
            </a:r>
          </a:p>
          <a:p>
            <a:pPr lvl="3"/>
            <a:r>
              <a:rPr lang="en-US">
                <a:sym typeface="Times" charset="0"/>
              </a:rPr>
              <a:t>Fourth level</a:t>
            </a:r>
          </a:p>
          <a:p>
            <a:pPr lvl="4"/>
            <a:r>
              <a:rPr lang="en-US">
                <a:sym typeface="Times" charset="0"/>
              </a:rPr>
              <a:t>Fifth level</a:t>
            </a:r>
          </a:p>
        </p:txBody>
      </p:sp>
      <p:sp>
        <p:nvSpPr>
          <p:cNvPr id="3686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78800" y="6388100"/>
            <a:ext cx="2921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ＭＳ Ｐゴシック" charset="0"/>
                <a:cs typeface="Times" charset="0"/>
                <a:sym typeface="Times" charset="0"/>
              </a:defRPr>
            </a:lvl1pPr>
            <a:lvl2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5154E2-7475-E242-8920-EC055E64E0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+mj-lt"/>
          <a:ea typeface="+mj-ea"/>
          <a:cs typeface="+mj-cs"/>
          <a:sym typeface="Times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EE130"/>
          </a:solidFill>
          <a:latin typeface="Times" charset="0"/>
          <a:ea typeface="ヒラギノ明朝 ProN W3" charset="0"/>
          <a:cs typeface="ヒラギノ明朝 ProN W3" charset="0"/>
          <a:sym typeface="Times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FFFFFF"/>
        </a:buClr>
        <a:buSzPct val="100000"/>
        <a:buFont typeface="Times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1pPr>
      <a:lvl2pPr marL="514350" indent="-285750" algn="l" rtl="0" fontAlgn="base">
        <a:spcBef>
          <a:spcPts val="700"/>
        </a:spcBef>
        <a:spcAft>
          <a:spcPct val="0"/>
        </a:spcAft>
        <a:buClr>
          <a:srgbClr val="FFFFFF"/>
        </a:buClr>
        <a:buSzPct val="100000"/>
        <a:buFont typeface="Times" charset="0"/>
        <a:buChar char="–"/>
        <a:defRPr sz="28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2pPr>
      <a:lvl3pPr marL="914400" indent="-228600" algn="l" rtl="0" fontAlgn="base">
        <a:spcBef>
          <a:spcPts val="600"/>
        </a:spcBef>
        <a:spcAft>
          <a:spcPct val="0"/>
        </a:spcAft>
        <a:buClr>
          <a:srgbClr val="FFFFFF"/>
        </a:buClr>
        <a:buSzPct val="100000"/>
        <a:buFont typeface="Times" charset="0"/>
        <a:buChar char="•"/>
        <a:defRPr sz="24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3pPr>
      <a:lvl4pPr marL="13716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4pPr>
      <a:lvl5pPr marL="18288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5pPr>
      <a:lvl6pPr marL="22860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6pPr>
      <a:lvl7pPr marL="27432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7pPr>
      <a:lvl8pPr marL="32004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8pPr>
      <a:lvl9pPr marL="3657600" indent="-228600" algn="l" rtl="0" fontAlgn="base">
        <a:spcBef>
          <a:spcPts val="500"/>
        </a:spcBef>
        <a:spcAft>
          <a:spcPct val="0"/>
        </a:spcAft>
        <a:buClr>
          <a:srgbClr val="FFFFFF"/>
        </a:buClr>
        <a:buSzPct val="100000"/>
        <a:buFont typeface="Times" charset="0"/>
        <a:buChar char="»"/>
        <a:defRPr sz="2000">
          <a:solidFill>
            <a:srgbClr val="FFFFFF"/>
          </a:solidFill>
          <a:latin typeface="+mn-lt"/>
          <a:ea typeface="+mn-ea"/>
          <a:cs typeface="+mn-cs"/>
          <a:sym typeface="Time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 smtClean="0">
                <a:solidFill>
                  <a:srgbClr val="55565A"/>
                </a:solidFill>
                <a:latin typeface="Corbel" panose="020B0503020204020204" pitchFamily="34" charset="0"/>
                <a:cs typeface="Gotham Book" pitchFamily="50" charset="0"/>
              </a:rPr>
              <a:t>©EMERGENETICS, LLC</a:t>
            </a:r>
          </a:p>
        </p:txBody>
      </p:sp>
    </p:spTree>
    <p:extLst>
      <p:ext uri="{BB962C8B-B14F-4D97-AF65-F5344CB8AC3E}">
        <p14:creationId xmlns:p14="http://schemas.microsoft.com/office/powerpoint/2010/main" val="272805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1D74-73F4-475E-9276-30895D4D97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A10A-D3F9-4B57-B00F-2E9E7A97F7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0" y="6596390"/>
            <a:ext cx="914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 smtClean="0">
                <a:solidFill>
                  <a:srgbClr val="55565A"/>
                </a:solidFill>
                <a:latin typeface="Corbel" panose="020B0503020204020204" pitchFamily="34" charset="0"/>
                <a:cs typeface="Gotham Book" pitchFamily="50" charset="0"/>
              </a:rPr>
              <a:t>©EMERGENETICS, LLC</a:t>
            </a:r>
          </a:p>
        </p:txBody>
      </p:sp>
    </p:spTree>
    <p:extLst>
      <p:ext uri="{BB962C8B-B14F-4D97-AF65-F5344CB8AC3E}">
        <p14:creationId xmlns:p14="http://schemas.microsoft.com/office/powerpoint/2010/main" val="396787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83949" y="919738"/>
            <a:ext cx="5988504" cy="5988504"/>
            <a:chOff x="-83949" y="869496"/>
            <a:chExt cx="5912304" cy="591230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949" y="869496"/>
              <a:ext cx="5912304" cy="591230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1936888"/>
              <a:ext cx="3749040" cy="3749040"/>
            </a:xfrm>
            <a:prstGeom prst="rect">
              <a:avLst/>
            </a:prstGeom>
          </p:spPr>
        </p:pic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062" y="1365722"/>
            <a:ext cx="3682738" cy="49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57200" y="152400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EMERGENETICS </a:t>
            </a:r>
            <a:r>
              <a:rPr lang="en-US" sz="3200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ATTRIBUTES</a:t>
            </a:r>
            <a:endParaRPr lang="en-US" sz="3200" b="1" kern="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 pitchFamily="34" charset="0"/>
              <a:ea typeface="Tahoma" panose="020B0604030504040204" pitchFamily="34" charset="0"/>
              <a:cs typeface="Gotham Black" pitchFamily="50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2678113" y="4413250"/>
            <a:ext cx="6008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006248" y="2608877"/>
            <a:ext cx="188935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 b="1" dirty="0">
                <a:solidFill>
                  <a:srgbClr val="FFFFFF"/>
                </a:solidFill>
                <a:latin typeface="Corbel" panose="020B0503020204020204" pitchFamily="34" charset="0"/>
                <a:cs typeface="Gotham Black" pitchFamily="50" charset="0"/>
              </a:rPr>
              <a:t>ANALYTICAL</a:t>
            </a:r>
            <a:endParaRPr lang="en-US" sz="1300" b="1" dirty="0">
              <a:solidFill>
                <a:srgbClr val="FFFFFF"/>
              </a:solidFill>
              <a:latin typeface="Corbel" panose="020B0503020204020204" pitchFamily="34" charset="0"/>
              <a:cs typeface="Gotham Black" pitchFamily="50" charset="0"/>
            </a:endParaRPr>
          </a:p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Clear thinker</a:t>
            </a:r>
          </a:p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Logical problem </a:t>
            </a:r>
            <a:r>
              <a:rPr lang="en-US" sz="1400" dirty="0" smtClean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</a:br>
            <a:r>
              <a:rPr lang="en-US" sz="1400" dirty="0" smtClean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solver</a:t>
            </a:r>
            <a:endParaRPr lang="en-US" sz="1400" dirty="0">
              <a:solidFill>
                <a:srgbClr val="FFFFFF"/>
              </a:solidFill>
              <a:latin typeface="Corbel" panose="020B0503020204020204" pitchFamily="34" charset="0"/>
              <a:cs typeface="Gotham Book" pitchFamily="50" charset="0"/>
            </a:endParaRPr>
          </a:p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Rational</a:t>
            </a: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2917371" y="2615192"/>
            <a:ext cx="2112247" cy="12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  <a:cs typeface="Gotham Black" pitchFamily="50" charset="0"/>
              </a:rPr>
              <a:t>CONCEPTUAL</a:t>
            </a:r>
            <a:endParaRPr lang="en-US" sz="1300" b="1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 pitchFamily="34" charset="0"/>
              <a:cs typeface="Gotham Black" pitchFamily="50" charset="0"/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  <a:cs typeface="Gotham Book" pitchFamily="50" charset="0"/>
              </a:rPr>
              <a:t>Imaginative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 pitchFamily="34" charset="0"/>
              <a:cs typeface="Gotham Book" pitchFamily="50" charset="0"/>
            </a:endParaRPr>
          </a:p>
          <a:p>
            <a:pPr>
              <a:lnSpc>
                <a:spcPct val="110000"/>
              </a:lnSpc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  <a:cs typeface="Gotham Book" pitchFamily="50" charset="0"/>
              </a:rPr>
              <a:t>Visionary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  <a:cs typeface="Gotham Book" pitchFamily="50" charset="0"/>
              </a:rPr>
              <a:t>Intuitive about ideas</a:t>
            </a:r>
          </a:p>
          <a:p>
            <a:pPr>
              <a:lnSpc>
                <a:spcPct val="110000"/>
              </a:lnSpc>
            </a:pPr>
            <a:endParaRPr lang="en-US" sz="1300" dirty="0">
              <a:solidFill>
                <a:prstClr val="black">
                  <a:lumMod val="75000"/>
                  <a:lumOff val="25000"/>
                </a:prstClr>
              </a:solidFill>
              <a:latin typeface="Corbel" panose="020B0503020204020204" pitchFamily="34" charset="0"/>
              <a:cs typeface="Gotham Book" pitchFamily="50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066800" y="3921255"/>
            <a:ext cx="1828800" cy="126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400" b="1" dirty="0">
                <a:solidFill>
                  <a:srgbClr val="FFFFFF"/>
                </a:solidFill>
                <a:latin typeface="Corbel" panose="020B0503020204020204" pitchFamily="34" charset="0"/>
                <a:cs typeface="Gotham Black" pitchFamily="50" charset="0"/>
              </a:rPr>
              <a:t>STRUCTURAL</a:t>
            </a:r>
            <a:endParaRPr lang="en-US" sz="1300" b="1" dirty="0">
              <a:solidFill>
                <a:srgbClr val="FFFFFF"/>
              </a:solidFill>
              <a:latin typeface="Corbel" panose="020B0503020204020204" pitchFamily="34" charset="0"/>
              <a:cs typeface="Gotham Black" pitchFamily="50" charset="0"/>
            </a:endParaRPr>
          </a:p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Practical Thinker</a:t>
            </a:r>
          </a:p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Likes guidelines</a:t>
            </a:r>
          </a:p>
          <a:p>
            <a:pPr algn="r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Predictable</a:t>
            </a:r>
          </a:p>
          <a:p>
            <a:pPr algn="ctr">
              <a:lnSpc>
                <a:spcPct val="110000"/>
              </a:lnSpc>
            </a:pPr>
            <a:endParaRPr lang="en-US" sz="1300" dirty="0">
              <a:solidFill>
                <a:srgbClr val="FFFFFF"/>
              </a:solidFill>
              <a:latin typeface="Corbel" panose="020B0503020204020204" pitchFamily="34" charset="0"/>
              <a:cs typeface="Gotham Book" pitchFamily="50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5638563" y="1901833"/>
            <a:ext cx="330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The </a:t>
            </a:r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outward display of emotions </a:t>
            </a:r>
            <a:r>
              <a:rPr lang="en-US" sz="1400" dirty="0" smtClean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toward others </a:t>
            </a:r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and the world at large</a:t>
            </a:r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5689862" y="5102233"/>
            <a:ext cx="317999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Corbel" panose="020B0503020204020204" pitchFamily="34" charset="0"/>
                <a:cs typeface="Gotham Book" pitchFamily="50" charset="0"/>
              </a:rPr>
              <a:t>Willingness to accommodate the </a:t>
            </a:r>
          </a:p>
          <a:p>
            <a:pPr algn="ctr"/>
            <a:r>
              <a:rPr lang="en-US" sz="1400" dirty="0" smtClean="0">
                <a:solidFill>
                  <a:prstClr val="white"/>
                </a:solidFill>
                <a:latin typeface="Corbel" panose="020B0503020204020204" pitchFamily="34" charset="0"/>
                <a:cs typeface="Gotham Book" pitchFamily="50" charset="0"/>
              </a:rPr>
              <a:t>thoughts and actions of others</a:t>
            </a:r>
            <a:endParaRPr lang="en-US" sz="1400" dirty="0">
              <a:solidFill>
                <a:prstClr val="white"/>
              </a:solidFill>
              <a:latin typeface="Corbel" panose="020B0503020204020204" pitchFamily="34" charset="0"/>
              <a:cs typeface="Gotham Book" pitchFamily="50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955616" y="3455422"/>
            <a:ext cx="262984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The style and pace with which you advance thoughts, feelings, and beliefs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2903128" y="3935762"/>
            <a:ext cx="184404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1400" b="1" dirty="0">
                <a:solidFill>
                  <a:srgbClr val="FFFFFF"/>
                </a:solidFill>
                <a:latin typeface="Corbel" panose="020B0503020204020204" pitchFamily="34" charset="0"/>
                <a:cs typeface="Gotham Black" pitchFamily="50" charset="0"/>
              </a:rPr>
              <a:t>SOCIAL</a:t>
            </a:r>
            <a:endParaRPr lang="en-US" sz="1300" b="1" dirty="0">
              <a:solidFill>
                <a:srgbClr val="FFFFFF"/>
              </a:solidFill>
              <a:latin typeface="Corbel" panose="020B0503020204020204" pitchFamily="34" charset="0"/>
              <a:cs typeface="Gotham Black" pitchFamily="50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Intuitive about people</a:t>
            </a:r>
          </a:p>
          <a:p>
            <a:pPr eaLnBrk="1" hangingPunct="1">
              <a:lnSpc>
                <a:spcPct val="11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Socially aware</a:t>
            </a:r>
            <a:endParaRPr lang="en-US" sz="1400" dirty="0">
              <a:solidFill>
                <a:srgbClr val="FFFFFF"/>
              </a:solidFill>
              <a:latin typeface="Corbel" panose="020B0503020204020204" pitchFamily="34" charset="0"/>
              <a:cs typeface="Gotham Book" pitchFamily="50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  <a:cs typeface="Gotham Book" pitchFamily="50" charset="0"/>
              </a:rPr>
              <a:t>Relational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037711" y="1479253"/>
            <a:ext cx="2377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  <a:cs typeface="Gotham Bold" pitchFamily="50" charset="0"/>
              </a:rPr>
              <a:t>EXPRESSIVENESS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83430" y="3147645"/>
            <a:ext cx="2286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  <a:cs typeface="Gotham Bold" pitchFamily="50" charset="0"/>
              </a:rPr>
              <a:t>ASSERTIVENESS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076098" y="4816001"/>
            <a:ext cx="2286001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orbel" panose="020B0503020204020204" pitchFamily="34" charset="0"/>
                <a:cs typeface="Gotham Bold" pitchFamily="50" charset="0"/>
              </a:rPr>
              <a:t>FLEXIBILITY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533400" y="737175"/>
            <a:ext cx="5371155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7000" y="141024"/>
            <a:ext cx="6662501" cy="6662501"/>
            <a:chOff x="1371600" y="152400"/>
            <a:chExt cx="6553200" cy="6553200"/>
          </a:xfrm>
        </p:grpSpPr>
        <p:grpSp>
          <p:nvGrpSpPr>
            <p:cNvPr id="13" name="Group 12"/>
            <p:cNvGrpSpPr/>
            <p:nvPr/>
          </p:nvGrpSpPr>
          <p:grpSpPr>
            <a:xfrm>
              <a:off x="1371600" y="152400"/>
              <a:ext cx="6553200" cy="6553200"/>
              <a:chOff x="-83949" y="869496"/>
              <a:chExt cx="5912304" cy="591230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3949" y="869496"/>
                <a:ext cx="5912304" cy="591230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1936888"/>
                <a:ext cx="3749040" cy="3749040"/>
              </a:xfrm>
              <a:prstGeom prst="rect">
                <a:avLst/>
              </a:prstGeom>
            </p:spPr>
          </p:pic>
        </p:grp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 rot="19648414">
              <a:off x="2891393" y="1965726"/>
              <a:ext cx="1772880" cy="54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>
                  <a:gd name="adj" fmla="val 11944979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ANALYTICAL</a:t>
              </a:r>
              <a:endParaRPr lang="en-US" sz="2000" b="1" dirty="0">
                <a:solidFill>
                  <a:srgbClr val="FFFFFF"/>
                </a:solidFill>
                <a:latin typeface="Corbel" panose="020B0503020204020204" pitchFamily="34" charset="0"/>
                <a:cs typeface="Gotham Black" pitchFamily="50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flipH="1">
              <a:off x="2780212" y="2403894"/>
              <a:ext cx="1867988" cy="124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Cut to the chase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Executive Summary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Ensure Accuracy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Allow Time to Digest</a:t>
              </a:r>
            </a:p>
            <a:p>
              <a:pPr algn="r"/>
              <a:endParaRPr lang="en-US" sz="1200" dirty="0">
                <a:solidFill>
                  <a:schemeClr val="bg1"/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 rot="2002164">
              <a:off x="4594694" y="1970501"/>
              <a:ext cx="1772880" cy="54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>
                  <a:gd name="adj" fmla="val 11944979"/>
                </a:avLst>
              </a:prstTxWarp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CONCEPTUAL</a:t>
              </a: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2122108">
              <a:off x="2795220" y="3969456"/>
              <a:ext cx="1965225" cy="98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>
                  <a:gd name="adj" fmla="val 1539665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STRUCTURAL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 rot="20841858">
              <a:off x="3925575" y="4214817"/>
              <a:ext cx="1971845" cy="98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>
                  <a:gd name="adj" fmla="val 1539665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SOCIAL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57200" y="385645"/>
            <a:ext cx="9220200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defRPr/>
            </a:pPr>
            <a:r>
              <a:rPr lang="en-US" sz="4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WHEN </a:t>
            </a:r>
            <a:br>
              <a:rPr lang="en-US" sz="4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</a:br>
            <a:r>
              <a:rPr lang="en-US" sz="4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SPEAKING </a:t>
            </a:r>
            <a:br>
              <a:rPr lang="en-US" sz="4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</a:br>
            <a:r>
              <a:rPr lang="en-US" sz="4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TO…</a:t>
            </a:r>
            <a:endParaRPr lang="en-US"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Tahoma" panose="020B0604030504040204" pitchFamily="34" charset="0"/>
              <a:cs typeface="Gotham Black" pitchFamily="50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 flipH="1">
            <a:off x="6040215" y="2427124"/>
            <a:ext cx="18991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Gotham Black" pitchFamily="50" charset="0"/>
              </a:rPr>
              <a:t>Stay with Big Picture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Gotham Black" pitchFamily="50" charset="0"/>
              </a:rPr>
              <a:t>Invite Their Ideas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Gotham Black" pitchFamily="50" charset="0"/>
              </a:rPr>
              <a:t>Allow for Tangents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Gotham Black" pitchFamily="50" charset="0"/>
              </a:rPr>
              <a:t>Keep Things Fun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 flipH="1">
            <a:off x="4040086" y="3497164"/>
            <a:ext cx="189914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rPr>
              <a:t>Be Organized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rPr>
              <a:t>Clear Instructions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rPr>
              <a:t>No Surprises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rPr>
              <a:t>Stay on Track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Corbel" panose="020B0503020204020204" pitchFamily="34" charset="0"/>
              <a:cs typeface="Gotham Book" pitchFamily="50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 flipH="1">
            <a:off x="6050184" y="3520808"/>
            <a:ext cx="18991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rPr>
              <a:t>Inclusive Discussion</a:t>
            </a:r>
          </a:p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rPr>
              <a:t>Share the Story</a:t>
            </a:r>
          </a:p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rPr>
              <a:t>Be Sincere</a:t>
            </a:r>
          </a:p>
          <a:p>
            <a:r>
              <a: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rPr>
              <a:t>Brainstorm Together</a:t>
            </a:r>
          </a:p>
        </p:txBody>
      </p:sp>
    </p:spTree>
    <p:extLst>
      <p:ext uri="{BB962C8B-B14F-4D97-AF65-F5344CB8AC3E}">
        <p14:creationId xmlns:p14="http://schemas.microsoft.com/office/powerpoint/2010/main" val="12842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9400" y="533400"/>
            <a:ext cx="6172200" cy="6172200"/>
            <a:chOff x="1371600" y="152400"/>
            <a:chExt cx="6553200" cy="6553200"/>
          </a:xfrm>
        </p:grpSpPr>
        <p:grpSp>
          <p:nvGrpSpPr>
            <p:cNvPr id="13" name="Group 12"/>
            <p:cNvGrpSpPr/>
            <p:nvPr/>
          </p:nvGrpSpPr>
          <p:grpSpPr>
            <a:xfrm>
              <a:off x="1371600" y="152400"/>
              <a:ext cx="6553200" cy="6553200"/>
              <a:chOff x="-83949" y="869496"/>
              <a:chExt cx="5912304" cy="591230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3949" y="869496"/>
                <a:ext cx="5912304" cy="591230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1936888"/>
                <a:ext cx="3749040" cy="3749040"/>
              </a:xfrm>
              <a:prstGeom prst="rect">
                <a:avLst/>
              </a:prstGeom>
            </p:spPr>
          </p:pic>
        </p:grp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 rot="18777626">
              <a:off x="2692638" y="2145921"/>
              <a:ext cx="1772880" cy="54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>
                  <a:gd name="adj" fmla="val 11944979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ANALYTICAL</a:t>
              </a:r>
              <a:endParaRPr lang="en-US" sz="2000" b="1" dirty="0">
                <a:solidFill>
                  <a:srgbClr val="FFFFFF"/>
                </a:solidFill>
                <a:latin typeface="Corbel" panose="020B0503020204020204" pitchFamily="34" charset="0"/>
                <a:cs typeface="Gotham Black" pitchFamily="50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689710" y="2509594"/>
              <a:ext cx="2392056" cy="1176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Weird</a:t>
              </a:r>
            </a:p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Unfocused</a:t>
              </a:r>
            </a:p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Out There</a:t>
              </a:r>
            </a:p>
            <a:p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flipH="1">
              <a:off x="2731757" y="2495064"/>
              <a:ext cx="1867988" cy="111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Intimidating</a:t>
              </a:r>
            </a:p>
            <a:p>
              <a:pPr algn="r"/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Uncaring</a:t>
              </a:r>
            </a:p>
            <a:p>
              <a:pPr algn="r"/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Skeptical</a:t>
              </a:r>
            </a:p>
            <a:p>
              <a:pPr algn="r"/>
              <a:endPara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4709478" y="3486910"/>
              <a:ext cx="2392056" cy="1176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Irrational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Emotional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Pushover</a:t>
              </a:r>
            </a:p>
            <a:p>
              <a:endParaRPr lang="en-US" sz="1600" dirty="0">
                <a:solidFill>
                  <a:schemeClr val="bg1"/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 rot="2702548">
              <a:off x="4821212" y="2137252"/>
              <a:ext cx="1772880" cy="54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>
                  <a:gd name="adj" fmla="val 11944979"/>
                </a:avLst>
              </a:prstTxWarp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CONCEPTUAL</a:t>
              </a: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2484108">
              <a:off x="2719071" y="3905475"/>
              <a:ext cx="1971845" cy="98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>
                  <a:gd name="adj" fmla="val 1539665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STRUCTURAL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 rot="19966904">
              <a:off x="4271442" y="4117500"/>
              <a:ext cx="1971845" cy="98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>
                  <a:gd name="adj" fmla="val 1539665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SOCIAL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 flipH="1">
              <a:off x="2736280" y="3480222"/>
              <a:ext cx="1867988" cy="116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Boring</a:t>
              </a:r>
            </a:p>
            <a:p>
              <a:pPr algn="r"/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Nit-Picky</a:t>
              </a:r>
            </a:p>
            <a:p>
              <a:pPr algn="r"/>
              <a:r>
                <a:rPr lang="en-US" sz="16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Inflexible</a:t>
              </a:r>
            </a:p>
            <a:p>
              <a:pPr algn="r">
                <a:lnSpc>
                  <a:spcPct val="110000"/>
                </a:lnSpc>
              </a:pPr>
              <a:endParaRPr lang="en-US" sz="1600" dirty="0">
                <a:solidFill>
                  <a:schemeClr val="bg1"/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54631" y="350604"/>
            <a:ext cx="9220200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defRPr/>
            </a:pPr>
            <a:r>
              <a:rPr lang="en-US" sz="4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PERCEPTIONS IF </a:t>
            </a:r>
            <a:br>
              <a:rPr lang="en-US" sz="4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</a:br>
            <a:r>
              <a:rPr lang="en-US" sz="4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OVERUSED</a:t>
            </a:r>
            <a:endParaRPr lang="en-US"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Tahoma" panose="020B0604030504040204" pitchFamily="34" charset="0"/>
              <a:cs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9400" y="533400"/>
            <a:ext cx="6172200" cy="6172200"/>
            <a:chOff x="1371600" y="152400"/>
            <a:chExt cx="6553200" cy="6553200"/>
          </a:xfrm>
        </p:grpSpPr>
        <p:grpSp>
          <p:nvGrpSpPr>
            <p:cNvPr id="13" name="Group 12"/>
            <p:cNvGrpSpPr/>
            <p:nvPr/>
          </p:nvGrpSpPr>
          <p:grpSpPr>
            <a:xfrm>
              <a:off x="1371600" y="152400"/>
              <a:ext cx="6553200" cy="6553200"/>
              <a:chOff x="-83949" y="869496"/>
              <a:chExt cx="5912304" cy="591230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3949" y="869496"/>
                <a:ext cx="5912304" cy="591230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1936888"/>
                <a:ext cx="3749040" cy="3749040"/>
              </a:xfrm>
              <a:prstGeom prst="rect">
                <a:avLst/>
              </a:prstGeom>
            </p:spPr>
          </p:pic>
        </p:grp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 rot="18777626">
              <a:off x="2709172" y="2059807"/>
              <a:ext cx="1772880" cy="76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>
                  <a:gd name="adj" fmla="val 11944979"/>
                </a:avLst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Bottom Line</a:t>
              </a: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677591" y="2312718"/>
              <a:ext cx="2392056" cy="124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Are they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/>
              </a:r>
              <a:b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on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board?</a:t>
              </a:r>
            </a:p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Are we headed in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/>
              </a:r>
              <a:b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the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same direction?</a:t>
              </a:r>
            </a:p>
            <a:p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flipH="1">
              <a:off x="2933061" y="2338264"/>
              <a:ext cx="1690974" cy="120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Did </a:t>
              </a: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they</a:t>
              </a:r>
              <a:b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get it done?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Are they rational?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Will they deliver?</a:t>
              </a:r>
            </a:p>
            <a:p>
              <a:pPr algn="r"/>
              <a:endParaRPr lang="en-US" sz="1200" dirty="0">
                <a:solidFill>
                  <a:schemeClr val="bg1"/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4709478" y="3486910"/>
              <a:ext cx="2392056" cy="1013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Are they with me?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Do we share </a:t>
              </a: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common </a:t>
              </a:r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values?</a:t>
              </a:r>
            </a:p>
            <a:p>
              <a:endPara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 rot="2702548">
              <a:off x="4287849" y="2031660"/>
              <a:ext cx="2353988" cy="134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>
                  <a:gd name="adj" fmla="val 11944979"/>
                </a:avLst>
              </a:prstTxWarp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Intuition – Big Picture</a:t>
              </a: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3166877">
              <a:off x="2558400" y="3688857"/>
              <a:ext cx="1971845" cy="98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>
                  <a:gd name="adj" fmla="val 1539665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b="1" dirty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Predictable</a:t>
              </a:r>
            </a:p>
            <a:p>
              <a:pPr algn="r">
                <a:lnSpc>
                  <a:spcPct val="110000"/>
                </a:lnSpc>
              </a:pPr>
              <a:endParaRPr lang="en-US" b="1" dirty="0">
                <a:solidFill>
                  <a:srgbClr val="FFFFFF"/>
                </a:solidFill>
                <a:latin typeface="Corbel" panose="020B0503020204020204" pitchFamily="34" charset="0"/>
                <a:cs typeface="Gotham Black" pitchFamily="50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 rot="19263132">
              <a:off x="4478920" y="3953364"/>
              <a:ext cx="1971845" cy="98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>
                  <a:gd name="adj" fmla="val 1539665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Intuition – Feeling</a:t>
              </a:r>
            </a:p>
            <a:p>
              <a:pPr algn="r">
                <a:lnSpc>
                  <a:spcPct val="110000"/>
                </a:lnSpc>
              </a:pPr>
              <a:endParaRPr lang="en-US" sz="2000" b="1" dirty="0">
                <a:solidFill>
                  <a:srgbClr val="FFFFFF"/>
                </a:solidFill>
                <a:latin typeface="Corbel" panose="020B0503020204020204" pitchFamily="34" charset="0"/>
                <a:cs typeface="Gotham Black" pitchFamily="50" charset="0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 flipH="1">
              <a:off x="2736280" y="3480222"/>
              <a:ext cx="1867988" cy="124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Are they consistent?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Are </a:t>
              </a: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they dependable</a:t>
              </a:r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?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Are they </a:t>
              </a: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practical?</a:t>
              </a:r>
              <a:endPara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0070" y="396911"/>
            <a:ext cx="9220200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defRPr/>
            </a:pPr>
            <a:r>
              <a:rPr lang="en-US" sz="4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BUILDING </a:t>
            </a:r>
            <a:br>
              <a:rPr lang="en-US" sz="4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</a:br>
            <a:r>
              <a:rPr lang="en-US" sz="4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TRUST</a:t>
            </a:r>
            <a:endParaRPr lang="en-US" sz="4400" b="1" kern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Tahoma" panose="020B0604030504040204" pitchFamily="34" charset="0"/>
              <a:cs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90800" y="152400"/>
            <a:ext cx="6553200" cy="6553200"/>
            <a:chOff x="1371600" y="152400"/>
            <a:chExt cx="6553200" cy="6553200"/>
          </a:xfrm>
        </p:grpSpPr>
        <p:grpSp>
          <p:nvGrpSpPr>
            <p:cNvPr id="13" name="Group 12"/>
            <p:cNvGrpSpPr/>
            <p:nvPr/>
          </p:nvGrpSpPr>
          <p:grpSpPr>
            <a:xfrm>
              <a:off x="1371600" y="152400"/>
              <a:ext cx="6553200" cy="6553200"/>
              <a:chOff x="-83949" y="869496"/>
              <a:chExt cx="5912304" cy="591230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3949" y="869496"/>
                <a:ext cx="5912304" cy="591230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1936888"/>
                <a:ext cx="3749040" cy="3749040"/>
              </a:xfrm>
              <a:prstGeom prst="rect">
                <a:avLst/>
              </a:prstGeom>
            </p:spPr>
          </p:pic>
        </p:grp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 rot="18777626">
              <a:off x="2709172" y="2059807"/>
              <a:ext cx="1772880" cy="763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>
                  <a:gd name="adj" fmla="val 11944979"/>
                </a:avLst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solidFill>
                    <a:srgbClr val="FFFFFF"/>
                  </a:solidFill>
                  <a:latin typeface="Corbel" panose="020B0503020204020204" pitchFamily="34" charset="0"/>
                </a:rPr>
                <a:t>Divide &amp; Conquer</a:t>
              </a: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652001" y="2310124"/>
              <a:ext cx="239205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Brainstorm 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/>
              </a:r>
              <a:b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new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options</a:t>
              </a:r>
            </a:p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Experimentation okay</a:t>
              </a:r>
            </a:p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Energy around change </a:t>
              </a:r>
            </a:p>
            <a:p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flipH="1">
              <a:off x="2922053" y="2196899"/>
              <a:ext cx="169097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Rational </a:t>
              </a:r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/>
              </a:r>
              <a:b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decision </a:t>
              </a:r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making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Efficient </a:t>
              </a: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work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Everyone does his/her </a:t>
              </a: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job</a:t>
              </a:r>
              <a:endPara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4709478" y="3486910"/>
              <a:ext cx="23920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Consensus </a:t>
              </a:r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building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Team meetings </a:t>
              </a: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and </a:t>
              </a:r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dialogue</a:t>
              </a:r>
            </a:p>
            <a:p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Strength based </a:t>
              </a: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roles</a:t>
              </a:r>
              <a:endPara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endParaRPr>
            </a:p>
            <a:p>
              <a:endPara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 rot="2702548">
              <a:off x="4287849" y="2031660"/>
              <a:ext cx="2353988" cy="134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>
                  <a:gd name="adj" fmla="val 11944979"/>
                </a:avLst>
              </a:prstTxWarp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Vision Driven</a:t>
              </a: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3166877">
              <a:off x="2526257" y="3713925"/>
              <a:ext cx="1971845" cy="98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>
                  <a:gd name="adj" fmla="val 1539665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b="1" dirty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By the Book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 rot="19650778">
              <a:off x="4464387" y="4223867"/>
              <a:ext cx="1971845" cy="80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>
                  <a:gd name="adj" fmla="val 1539665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b="1" dirty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Work Together</a:t>
              </a:r>
            </a:p>
            <a:p>
              <a:pPr algn="r">
                <a:lnSpc>
                  <a:spcPct val="110000"/>
                </a:lnSpc>
              </a:pPr>
              <a:endParaRPr lang="en-US" b="1" dirty="0">
                <a:solidFill>
                  <a:srgbClr val="FFFFFF"/>
                </a:solidFill>
                <a:latin typeface="Corbel" panose="020B0503020204020204" pitchFamily="34" charset="0"/>
                <a:cs typeface="Gotham Black" pitchFamily="50" charset="0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 flipH="1">
              <a:off x="2736280" y="3480222"/>
              <a:ext cx="1867988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Take time to organize and create timeline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Follow the </a:t>
              </a: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policy/rules</a:t>
              </a:r>
              <a:endPara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endParaRP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Clear </a:t>
              </a: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assignments</a:t>
              </a:r>
              <a:endParaRPr lang="en-US" sz="1400" dirty="0">
                <a:solidFill>
                  <a:schemeClr val="bg1"/>
                </a:solidFill>
                <a:latin typeface="Corbel" panose="020B0503020204020204" pitchFamily="34" charset="0"/>
                <a:cs typeface="Gotham Black" pitchFamily="50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0070" y="396911"/>
            <a:ext cx="9220200" cy="65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defRPr/>
            </a:pPr>
            <a:r>
              <a:rPr lang="en-US" sz="4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TEAMWORK</a:t>
            </a:r>
            <a:endParaRPr lang="en-US" sz="4400" b="1" kern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Tahoma" panose="020B0604030504040204" pitchFamily="34" charset="0"/>
              <a:cs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7000" y="490301"/>
            <a:ext cx="6172200" cy="6172200"/>
            <a:chOff x="1371600" y="152400"/>
            <a:chExt cx="6553200" cy="6553200"/>
          </a:xfrm>
        </p:grpSpPr>
        <p:grpSp>
          <p:nvGrpSpPr>
            <p:cNvPr id="13" name="Group 12"/>
            <p:cNvGrpSpPr/>
            <p:nvPr/>
          </p:nvGrpSpPr>
          <p:grpSpPr>
            <a:xfrm>
              <a:off x="1371600" y="152400"/>
              <a:ext cx="6553200" cy="6553200"/>
              <a:chOff x="-83949" y="869496"/>
              <a:chExt cx="5912304" cy="591230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3949" y="869496"/>
                <a:ext cx="5912304" cy="591230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1936888"/>
                <a:ext cx="3749040" cy="3749040"/>
              </a:xfrm>
              <a:prstGeom prst="rect">
                <a:avLst/>
              </a:prstGeom>
            </p:spPr>
          </p:pic>
        </p:grp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 rot="18777626">
              <a:off x="2692638" y="2145921"/>
              <a:ext cx="1772880" cy="54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>
                  <a:gd name="adj" fmla="val 11944979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2000" b="1" dirty="0" smtClean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ANALYTICAL</a:t>
              </a:r>
              <a:endParaRPr lang="en-US" sz="2000" b="1" dirty="0">
                <a:solidFill>
                  <a:srgbClr val="FFFFFF"/>
                </a:solidFill>
                <a:latin typeface="Corbel" panose="020B0503020204020204" pitchFamily="34" charset="0"/>
                <a:cs typeface="Gotham Black" pitchFamily="50" charset="0"/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4700530" y="2305783"/>
              <a:ext cx="2392056" cy="1295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Visionary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Creative</a:t>
              </a:r>
            </a:p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Experimenter</a:t>
              </a:r>
            </a:p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 flipH="1">
              <a:off x="2722160" y="2306053"/>
              <a:ext cx="1867988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Logical</a:t>
              </a:r>
            </a:p>
            <a:p>
              <a:pPr algn="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Objective</a:t>
              </a:r>
            </a:p>
            <a:p>
              <a:pPr algn="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Researcher</a:t>
              </a:r>
            </a:p>
            <a:p>
              <a:pPr algn="r"/>
              <a:endParaRPr lang="en-US" dirty="0">
                <a:solidFill>
                  <a:schemeClr val="bg1"/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4710127" y="3450364"/>
              <a:ext cx="2392056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Connector</a:t>
              </a:r>
            </a:p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Empathic</a:t>
              </a:r>
            </a:p>
            <a:p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Tactful</a:t>
              </a:r>
            </a:p>
            <a:p>
              <a:endParaRPr lang="en-US" dirty="0">
                <a:solidFill>
                  <a:schemeClr val="bg1"/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 rot="2702548">
              <a:off x="4821212" y="2137252"/>
              <a:ext cx="1772880" cy="547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Up">
                <a:avLst>
                  <a:gd name="adj" fmla="val 11944979"/>
                </a:avLst>
              </a:prstTxWarp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Gotham Black" pitchFamily="50" charset="0"/>
                </a:rPr>
                <a:t>CONCEPTUAL</a:t>
              </a:r>
            </a:p>
          </p:txBody>
        </p:sp>
        <p:sp>
          <p:nvSpPr>
            <p:cNvPr id="29" name="Rectangle 6"/>
            <p:cNvSpPr>
              <a:spLocks noChangeArrowheads="1"/>
            </p:cNvSpPr>
            <p:nvPr/>
          </p:nvSpPr>
          <p:spPr bwMode="auto">
            <a:xfrm rot="2484108">
              <a:off x="2719071" y="3905475"/>
              <a:ext cx="1971845" cy="98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>
                  <a:gd name="adj" fmla="val 1539665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STRUCTURAL</a:t>
              </a: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 rot="19966904">
              <a:off x="4271442" y="4117500"/>
              <a:ext cx="1971845" cy="980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prstTxWarp prst="textArchDown">
                <a:avLst>
                  <a:gd name="adj" fmla="val 1539665"/>
                </a:avLst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Corbel" panose="020B0503020204020204" pitchFamily="34" charset="0"/>
                  <a:cs typeface="Gotham Black" pitchFamily="50" charset="0"/>
                </a:rPr>
                <a:t>SOCIAL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 flipH="1">
              <a:off x="2722160" y="3450364"/>
              <a:ext cx="1867988" cy="131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Dependable</a:t>
              </a:r>
            </a:p>
            <a:p>
              <a:pPr algn="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Thorough</a:t>
              </a:r>
            </a:p>
            <a:p>
              <a:pPr algn="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  <a:cs typeface="Gotham Black" pitchFamily="50" charset="0"/>
                </a:rPr>
                <a:t>Predictable</a:t>
              </a:r>
            </a:p>
            <a:p>
              <a:pPr algn="r">
                <a:lnSpc>
                  <a:spcPct val="110000"/>
                </a:lnSpc>
              </a:pPr>
              <a:endParaRPr lang="en-US" dirty="0">
                <a:solidFill>
                  <a:schemeClr val="bg1"/>
                </a:solidFill>
                <a:latin typeface="Corbel" panose="020B0503020204020204" pitchFamily="34" charset="0"/>
                <a:cs typeface="Gotham Book" pitchFamily="50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57200" y="152400"/>
            <a:ext cx="922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Gotham Black" pitchFamily="50" charset="0"/>
              </a:rPr>
              <a:t>STRENGTHS</a:t>
            </a:r>
            <a:endParaRPr lang="en-US" sz="4000" b="1" kern="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Tahoma" panose="020B0604030504040204" pitchFamily="34" charset="0"/>
              <a:cs typeface="Gotham Black" pitchFamily="50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33400" y="850701"/>
            <a:ext cx="28194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9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68303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16"/>
            <a:ext cx="8865034" cy="68502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2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15400" cy="68896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7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- Content - No Graphic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Content - No Graphic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Content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- Blank - No Graphics">
  <a:themeElements>
    <a:clrScheme name="Default - Blank - No Graph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Blank - No Graphic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Blank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- Title and Content - No Graphics">
  <a:themeElements>
    <a:clrScheme name="Default - Title and Content - No Graphi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 - No Graphics">
      <a:majorFont>
        <a:latin typeface="Times"/>
        <a:ea typeface="ヒラギノ明朝 ProN W3"/>
        <a:cs typeface="ヒラギノ明朝 ProN W3"/>
      </a:majorFont>
      <a:minorFont>
        <a:latin typeface="Times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- No Graph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ebsite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4000" b="1" kern="0" dirty="0" smtClean="0">
            <a:solidFill>
              <a:srgbClr val="70A7B7"/>
            </a:solidFill>
            <a:latin typeface="Gill Sans MT" panose="020B0502020104020203" pitchFamily="34" charset="0"/>
            <a:ea typeface="Tahoma" panose="020B0604030504040204" pitchFamily="34" charset="0"/>
            <a:cs typeface="Gotham Black" pitchFamily="50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Website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4000" b="1" kern="0" dirty="0" smtClean="0">
            <a:solidFill>
              <a:srgbClr val="70A7B7"/>
            </a:solidFill>
            <a:latin typeface="Gill Sans MT" panose="020B0502020104020203" pitchFamily="34" charset="0"/>
            <a:ea typeface="Tahoma" panose="020B0604030504040204" pitchFamily="34" charset="0"/>
            <a:cs typeface="Gotham Black" pitchFamily="50" charset="0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5775</TotalTime>
  <Words>241</Words>
  <Application>Microsoft Office PowerPoint</Application>
  <PresentationFormat>On-screen Show (4:3)</PresentationFormat>
  <Paragraphs>121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Office Theme</vt:lpstr>
      <vt:lpstr>Default - Content - No Graphics</vt:lpstr>
      <vt:lpstr>Default - Blank - No Graphics</vt:lpstr>
      <vt:lpstr>Default - Title and Content - No Graphics</vt:lpstr>
      <vt:lpstr>1_Website Only</vt:lpstr>
      <vt:lpstr>Website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</dc:creator>
  <cp:lastModifiedBy>bbrooks</cp:lastModifiedBy>
  <cp:revision>14</cp:revision>
  <dcterms:created xsi:type="dcterms:W3CDTF">2012-08-21T15:59:03Z</dcterms:created>
  <dcterms:modified xsi:type="dcterms:W3CDTF">2018-02-03T19:04:12Z</dcterms:modified>
</cp:coreProperties>
</file>